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71" r:id="rId12"/>
    <p:sldId id="266" r:id="rId13"/>
    <p:sldId id="267" r:id="rId14"/>
    <p:sldId id="268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228-8819-45BB-9606-DDCAA05AAFA4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DCC-D4F9-4B8D-A08C-C55C1ED3E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1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228-8819-45BB-9606-DDCAA05AAFA4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DCC-D4F9-4B8D-A08C-C55C1ED3E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4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228-8819-45BB-9606-DDCAA05AAFA4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DCC-D4F9-4B8D-A08C-C55C1ED3E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1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228-8819-45BB-9606-DDCAA05AAFA4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DCC-D4F9-4B8D-A08C-C55C1ED3E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7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228-8819-45BB-9606-DDCAA05AAFA4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DCC-D4F9-4B8D-A08C-C55C1ED3E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9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228-8819-45BB-9606-DDCAA05AAFA4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DCC-D4F9-4B8D-A08C-C55C1ED3E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1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228-8819-45BB-9606-DDCAA05AAFA4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DCC-D4F9-4B8D-A08C-C55C1ED3E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1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228-8819-45BB-9606-DDCAA05AAFA4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DCC-D4F9-4B8D-A08C-C55C1ED3E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0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228-8819-45BB-9606-DDCAA05AAFA4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DCC-D4F9-4B8D-A08C-C55C1ED3E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5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228-8819-45BB-9606-DDCAA05AAFA4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DCC-D4F9-4B8D-A08C-C55C1ED3E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5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228-8819-45BB-9606-DDCAA05AAFA4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DCC-D4F9-4B8D-A08C-C55C1ED3E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0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DF228-8819-45BB-9606-DDCAA05AAFA4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AADCC-D4F9-4B8D-A08C-C55C1ED3E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0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Genome Halving – work in progress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Fulton Wang</a:t>
            </a:r>
          </a:p>
          <a:p>
            <a:r>
              <a:rPr lang="en-US" smtClean="0"/>
              <a:t>8-17-2011 ACGT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4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Picking A corresponds to picking a tour of the “big” vertices.</a:t>
            </a:r>
          </a:p>
          <a:p>
            <a:r>
              <a:rPr lang="en-US" dirty="0" smtClean="0"/>
              <a:t>Suppose A = 1234.  Before labeling the adjacencies in A, you don’t know if A+A is A-A or A </a:t>
            </a:r>
            <a:r>
              <a:rPr lang="en-US" dirty="0" err="1" smtClean="0"/>
              <a:t>A</a:t>
            </a:r>
            <a:endParaRPr lang="en-US" dirty="0" smtClean="0"/>
          </a:p>
          <a:p>
            <a:r>
              <a:rPr lang="en-US" dirty="0" smtClean="0"/>
              <a:t>Can you label the adjacencies in A+A such that the number of shared adjacencies between A+A and G is the number of shared adjacencies between A+A and G, if the genes are unlabeled?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Yes.  Note that this is only true because we don’t care if A+A is 1 or 2 </a:t>
            </a:r>
            <a:r>
              <a:rPr lang="en-US" dirty="0" err="1" smtClean="0"/>
              <a:t>chr</a:t>
            </a:r>
            <a:endParaRPr lang="en-US" dirty="0" smtClean="0"/>
          </a:p>
          <a:p>
            <a:r>
              <a:rPr lang="en-US" dirty="0" smtClean="0"/>
              <a:t>This means that if you fix A, then </a:t>
            </a:r>
            <a:r>
              <a:rPr lang="en-US" dirty="0" err="1" smtClean="0"/>
              <a:t>bp</a:t>
            </a:r>
            <a:r>
              <a:rPr lang="en-US" dirty="0" smtClean="0"/>
              <a:t>(A+A) is equal to the number of “small” edges parallel to A</a:t>
            </a:r>
          </a:p>
          <a:p>
            <a:r>
              <a:rPr lang="en-US" dirty="0" smtClean="0"/>
              <a:t>This means we can work with alternate graph, with n vertices, each representing a gene family, where the weight of an edge is the number of adjacencies between the 2 gene families in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Now, genome halving is reduced to finding max weight directed ham cycle in the complete graph, with edge weights of 0,1,2</a:t>
            </a:r>
          </a:p>
          <a:p>
            <a:r>
              <a:rPr lang="en-US" dirty="0" err="1" smtClean="0"/>
              <a:t>dist</a:t>
            </a:r>
            <a:r>
              <a:rPr lang="en-US" dirty="0" smtClean="0"/>
              <a:t>(A+A,G) = </a:t>
            </a:r>
            <a:r>
              <a:rPr lang="en-US" dirty="0" err="1" smtClean="0"/>
              <a:t>min_A</a:t>
            </a:r>
            <a:r>
              <a:rPr lang="en-US" dirty="0" smtClean="0"/>
              <a:t> </a:t>
            </a:r>
            <a:r>
              <a:rPr lang="en-US" dirty="0" err="1" smtClean="0"/>
              <a:t>min_labellings</a:t>
            </a:r>
            <a:r>
              <a:rPr lang="en-US" dirty="0" smtClean="0"/>
              <a:t> (A+A, G)</a:t>
            </a:r>
          </a:p>
          <a:p>
            <a:r>
              <a:rPr lang="en-US" dirty="0" smtClean="0"/>
              <a:t>Can simplify problem – if A-A/A </a:t>
            </a:r>
            <a:r>
              <a:rPr lang="en-US" dirty="0" err="1" smtClean="0"/>
              <a:t>A</a:t>
            </a:r>
            <a:r>
              <a:rPr lang="en-US" dirty="0" smtClean="0"/>
              <a:t> is the minimum possible distance from G, and some adjacency A-&gt;B appears twice in G, then A must contain that adjacency, and can merge the 2 vertices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 then, halving is reduced to finding max weight Ham cycle in complete directed graph, where all the edges out of a vertex have weight 0 except 2 of them, which have weight 1</a:t>
            </a:r>
          </a:p>
          <a:p>
            <a:r>
              <a:rPr lang="en-US" dirty="0" smtClean="0"/>
              <a:t>Alternatively, want to find minimum path cover in a directed 2-regular graph.</a:t>
            </a:r>
          </a:p>
          <a:p>
            <a:r>
              <a:rPr lang="en-US" dirty="0" smtClean="0"/>
              <a:t>If you have a minimum path cover, you can link the paths with edges of weight 0 to get a max weight ham cycle.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halving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situation as before, but now we know an ancestor of the current organism, call it B.  Then, we wish to minimize </a:t>
            </a:r>
            <a:r>
              <a:rPr lang="en-US" dirty="0" err="1" smtClean="0"/>
              <a:t>bp</a:t>
            </a:r>
            <a:r>
              <a:rPr lang="en-US" dirty="0" smtClean="0"/>
              <a:t>(A+A,G) + d(A,B)</a:t>
            </a:r>
          </a:p>
          <a:p>
            <a:r>
              <a:rPr lang="en-US" dirty="0" smtClean="0"/>
              <a:t>Note that B only contains 1 copy of each gene, same with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Then, have similar problem to before – given complete graph where edges are of weight 0,1,2, find maximum weight ham cycle</a:t>
            </a:r>
          </a:p>
          <a:p>
            <a:r>
              <a:rPr lang="en-US" dirty="0" smtClean="0"/>
              <a:t>This is the exact same problem that is needed to solve in the breakpoint median problem.</a:t>
            </a:r>
          </a:p>
          <a:p>
            <a:r>
              <a:rPr lang="en-US" dirty="0" smtClean="0"/>
              <a:t>Likely means guided halving is NP-complete.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Motivation: chromosomes have undergone whole duplication in the past, going from “pre duplicated genome”  to “perfectly duplicated genome”</a:t>
            </a:r>
          </a:p>
          <a:p>
            <a:r>
              <a:rPr lang="en-US" dirty="0" smtClean="0"/>
              <a:t>“pre duplicated genome” A: single circular </a:t>
            </a:r>
            <a:r>
              <a:rPr lang="en-US" dirty="0" err="1" smtClean="0"/>
              <a:t>chr</a:t>
            </a:r>
            <a:r>
              <a:rPr lang="en-US" dirty="0" smtClean="0"/>
              <a:t> with exactly 1 copy of each gene</a:t>
            </a:r>
          </a:p>
          <a:p>
            <a:r>
              <a:rPr lang="en-US" dirty="0" smtClean="0"/>
              <a:t>“perfectly duplicated </a:t>
            </a:r>
            <a:r>
              <a:rPr lang="en-US" dirty="0" err="1" smtClean="0"/>
              <a:t>chr</a:t>
            </a:r>
            <a:r>
              <a:rPr lang="en-US" dirty="0" smtClean="0"/>
              <a:t>” A+A: genome that has 2 copies of every adjacency in A</a:t>
            </a:r>
          </a:p>
          <a:p>
            <a:r>
              <a:rPr lang="en-US" dirty="0" smtClean="0"/>
              <a:t>A+A could be either 1 or 2 </a:t>
            </a:r>
            <a:r>
              <a:rPr lang="en-US" dirty="0" err="1" smtClean="0"/>
              <a:t>chrs</a:t>
            </a:r>
            <a:r>
              <a:rPr lang="en-US" dirty="0" smtClean="0"/>
              <a:t>, </a:t>
            </a:r>
            <a:r>
              <a:rPr lang="en-US" dirty="0" err="1" smtClean="0"/>
              <a:t>ie</a:t>
            </a:r>
            <a:r>
              <a:rPr lang="en-US" dirty="0" smtClean="0"/>
              <a:t> A-A or A  </a:t>
            </a:r>
            <a:r>
              <a:rPr lang="en-US" dirty="0" err="1" smtClean="0"/>
              <a:t>A</a:t>
            </a:r>
            <a:r>
              <a:rPr lang="en-US" dirty="0" smtClean="0"/>
              <a:t> depending on how you label the adjacencies in A+A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1234 -&gt; 12341234 or 1234 1234</a:t>
            </a:r>
          </a:p>
        </p:txBody>
      </p:sp>
    </p:spTree>
    <p:extLst>
      <p:ext uri="{BB962C8B-B14F-4D97-AF65-F5344CB8AC3E}">
        <p14:creationId xmlns:p14="http://schemas.microsoft.com/office/powerpoint/2010/main" val="9519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duplication event, rearrangements occur that alter the adjacencies in the perfectly duplicated </a:t>
            </a:r>
            <a:r>
              <a:rPr lang="en-US" dirty="0" err="1" smtClean="0"/>
              <a:t>chr</a:t>
            </a:r>
            <a:r>
              <a:rPr lang="en-US" dirty="0" smtClean="0"/>
              <a:t> to give us present day genome G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12341234 -&gt; 12314234</a:t>
            </a:r>
          </a:p>
          <a:p>
            <a:r>
              <a:rPr lang="en-US" dirty="0" smtClean="0"/>
              <a:t>We will assume that G is a single circular </a:t>
            </a:r>
            <a:r>
              <a:rPr lang="en-US" dirty="0" err="1" smtClean="0"/>
              <a:t>chr</a:t>
            </a:r>
            <a:endParaRPr lang="en-US" dirty="0" smtClean="0"/>
          </a:p>
          <a:p>
            <a:r>
              <a:rPr lang="en-US" dirty="0" smtClean="0"/>
              <a:t>Given G, want to infer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solution: want to find </a:t>
            </a:r>
            <a:r>
              <a:rPr lang="en-US" dirty="0" err="1" smtClean="0"/>
              <a:t>preduplicated</a:t>
            </a:r>
            <a:r>
              <a:rPr lang="en-US" dirty="0" smtClean="0"/>
              <a:t> </a:t>
            </a:r>
            <a:r>
              <a:rPr lang="en-US" dirty="0" err="1" smtClean="0"/>
              <a:t>chr</a:t>
            </a:r>
            <a:r>
              <a:rPr lang="en-US" dirty="0" smtClean="0"/>
              <a:t> A such that </a:t>
            </a:r>
            <a:r>
              <a:rPr lang="en-US" dirty="0" err="1" smtClean="0"/>
              <a:t>dist</a:t>
            </a:r>
            <a:r>
              <a:rPr lang="en-US" dirty="0" smtClean="0"/>
              <a:t>(A+A, G) is minimized</a:t>
            </a:r>
          </a:p>
          <a:p>
            <a:r>
              <a:rPr lang="en-US" dirty="0" smtClean="0"/>
              <a:t>Simple distance measure: breakpoint distance: </a:t>
            </a:r>
          </a:p>
          <a:p>
            <a:r>
              <a:rPr lang="en-US" dirty="0" smtClean="0"/>
              <a:t>N - # shared adjacencies between 2 </a:t>
            </a:r>
            <a:r>
              <a:rPr lang="en-US" dirty="0" err="1" smtClean="0"/>
              <a:t>chrs</a:t>
            </a:r>
            <a:endParaRPr lang="en-US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: 1234 and 1243 has breakpoint distance of 1</a:t>
            </a:r>
          </a:p>
          <a:p>
            <a:r>
              <a:rPr lang="en-US" dirty="0" smtClean="0"/>
              <a:t>But A+A and G each have 2 copies of every gene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breakpoint distance between 1212 and 1122?  Not well defined.</a:t>
            </a:r>
          </a:p>
          <a:p>
            <a:r>
              <a:rPr lang="en-US" dirty="0" smtClean="0"/>
              <a:t>Need to match up the genes in the 2 </a:t>
            </a:r>
            <a:r>
              <a:rPr lang="en-US" dirty="0" err="1" smtClean="0"/>
              <a:t>chr</a:t>
            </a:r>
            <a:r>
              <a:rPr lang="en-US" dirty="0" smtClean="0"/>
              <a:t> to each other.  Need to label every gene copy</a:t>
            </a:r>
          </a:p>
          <a:p>
            <a:r>
              <a:rPr lang="en-US" dirty="0" smtClean="0"/>
              <a:t>1</a:t>
            </a:r>
            <a:r>
              <a:rPr lang="en-US" baseline="-25000" dirty="0" smtClean="0"/>
              <a:t>1</a:t>
            </a:r>
            <a:r>
              <a:rPr lang="en-US" dirty="0" smtClean="0"/>
              <a:t>2</a:t>
            </a:r>
            <a:r>
              <a:rPr lang="en-US" baseline="-25000" dirty="0" smtClean="0"/>
              <a:t>1</a:t>
            </a:r>
            <a:r>
              <a:rPr lang="en-US" dirty="0" smtClean="0"/>
              <a:t>1</a:t>
            </a:r>
            <a:r>
              <a:rPr lang="en-US" baseline="-25000" dirty="0" smtClean="0"/>
              <a:t>2</a:t>
            </a:r>
            <a:r>
              <a:rPr lang="en-US" dirty="0" smtClean="0"/>
              <a:t>2</a:t>
            </a:r>
            <a:r>
              <a:rPr lang="en-US" baseline="-25000" dirty="0" smtClean="0"/>
              <a:t>2</a:t>
            </a:r>
            <a:r>
              <a:rPr lang="en-US" dirty="0" smtClean="0"/>
              <a:t> and </a:t>
            </a:r>
            <a:r>
              <a:rPr lang="en-US" dirty="0" smtClean="0"/>
              <a:t>1</a:t>
            </a:r>
            <a:r>
              <a:rPr lang="en-US" baseline="-25000" dirty="0" smtClean="0"/>
              <a:t>1</a:t>
            </a:r>
            <a:r>
              <a:rPr lang="en-US" dirty="0" smtClean="0"/>
              <a:t>1</a:t>
            </a:r>
            <a:r>
              <a:rPr lang="en-US" baseline="-25000" dirty="0" smtClean="0"/>
              <a:t>2</a:t>
            </a:r>
            <a:r>
              <a:rPr lang="en-US" dirty="0" smtClean="0"/>
              <a:t>2</a:t>
            </a:r>
            <a:r>
              <a:rPr lang="en-US" baseline="-25000" dirty="0" smtClean="0"/>
              <a:t>1</a:t>
            </a:r>
            <a:r>
              <a:rPr lang="en-US" dirty="0" smtClean="0"/>
              <a:t>2</a:t>
            </a:r>
            <a:r>
              <a:rPr lang="en-US" baseline="-25000" dirty="0" smtClean="0"/>
              <a:t>2 </a:t>
            </a:r>
            <a:r>
              <a:rPr lang="en-US" dirty="0" smtClean="0"/>
              <a:t> gives 0 shared adjacencies</a:t>
            </a:r>
          </a:p>
          <a:p>
            <a:r>
              <a:rPr lang="en-US" dirty="0" smtClean="0"/>
              <a:t>1</a:t>
            </a:r>
            <a:r>
              <a:rPr lang="en-US" baseline="-25000" dirty="0" smtClean="0"/>
              <a:t>1</a:t>
            </a:r>
            <a:r>
              <a:rPr lang="en-US" dirty="0" smtClean="0"/>
              <a:t>2</a:t>
            </a:r>
            <a:r>
              <a:rPr lang="en-US" baseline="-25000" dirty="0" smtClean="0"/>
              <a:t>1</a:t>
            </a:r>
            <a:r>
              <a:rPr lang="en-US" dirty="0" smtClean="0"/>
              <a:t>1</a:t>
            </a:r>
            <a:r>
              <a:rPr lang="en-US" baseline="-25000" dirty="0" smtClean="0"/>
              <a:t>2</a:t>
            </a:r>
            <a:r>
              <a:rPr lang="en-US" dirty="0" smtClean="0"/>
              <a:t>2</a:t>
            </a:r>
            <a:r>
              <a:rPr lang="en-US" baseline="-25000" dirty="0" smtClean="0"/>
              <a:t>2</a:t>
            </a:r>
            <a:r>
              <a:rPr lang="en-US" dirty="0" smtClean="0"/>
              <a:t> and 1</a:t>
            </a:r>
            <a:r>
              <a:rPr lang="en-US" baseline="-25000" dirty="0" smtClean="0"/>
              <a:t>1</a:t>
            </a:r>
            <a:r>
              <a:rPr lang="en-US" dirty="0" smtClean="0"/>
              <a:t>1</a:t>
            </a:r>
            <a:r>
              <a:rPr lang="en-US" baseline="-25000" dirty="0" smtClean="0"/>
              <a:t>2</a:t>
            </a:r>
            <a:r>
              <a:rPr lang="en-US" dirty="0" smtClean="0"/>
              <a:t>2</a:t>
            </a:r>
            <a:r>
              <a:rPr lang="en-US" baseline="-25000" dirty="0" smtClean="0"/>
              <a:t>2</a:t>
            </a:r>
            <a:r>
              <a:rPr lang="en-US" dirty="0" smtClean="0"/>
              <a:t>2</a:t>
            </a:r>
            <a:r>
              <a:rPr lang="en-US" baseline="-25000" dirty="0" smtClean="0"/>
              <a:t>1 </a:t>
            </a:r>
            <a:r>
              <a:rPr lang="en-US" dirty="0" smtClean="0"/>
              <a:t> gives 1 shared adjacency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G1, G2 are duplicated genomes(exactly 2 copies of every gene), then </a:t>
            </a:r>
            <a:r>
              <a:rPr lang="en-US" dirty="0" err="1" smtClean="0"/>
              <a:t>dist</a:t>
            </a:r>
            <a:r>
              <a:rPr lang="en-US" dirty="0" smtClean="0"/>
              <a:t>(G1,G2) is the minimum of </a:t>
            </a:r>
            <a:r>
              <a:rPr lang="en-US" dirty="0" err="1" smtClean="0"/>
              <a:t>bp</a:t>
            </a:r>
            <a:r>
              <a:rPr lang="en-US" dirty="0" smtClean="0"/>
              <a:t>(G1,G2) over all possible </a:t>
            </a:r>
            <a:r>
              <a:rPr lang="en-US" dirty="0" err="1" smtClean="0"/>
              <a:t>labellings</a:t>
            </a:r>
            <a:r>
              <a:rPr lang="en-US" dirty="0" smtClean="0"/>
              <a:t> of G1, G2</a:t>
            </a:r>
          </a:p>
          <a:p>
            <a:r>
              <a:rPr lang="en-US" dirty="0" smtClean="0"/>
              <a:t>Halving problem: given a genome G with exactly 2 copies of each gene, we want to find the minimum over all pre duplicated genomes A of </a:t>
            </a:r>
            <a:r>
              <a:rPr lang="en-US" dirty="0" err="1" smtClean="0"/>
              <a:t>dist</a:t>
            </a:r>
            <a:r>
              <a:rPr lang="en-US" dirty="0" smtClean="0"/>
              <a:t>(A+A, G).  Assume A and G are both single circular </a:t>
            </a:r>
            <a:r>
              <a:rPr lang="en-US" dirty="0" err="1" smtClean="0"/>
              <a:t>chr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513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Restriction is that the pre duplicated </a:t>
            </a:r>
            <a:r>
              <a:rPr lang="en-US" dirty="0" err="1" smtClean="0"/>
              <a:t>chr</a:t>
            </a:r>
            <a:r>
              <a:rPr lang="en-US" dirty="0" smtClean="0"/>
              <a:t> A be a single circular </a:t>
            </a:r>
            <a:r>
              <a:rPr lang="en-US" dirty="0" err="1" smtClean="0"/>
              <a:t>chr</a:t>
            </a:r>
            <a:endParaRPr lang="en-US" dirty="0" smtClean="0"/>
          </a:p>
          <a:p>
            <a:r>
              <a:rPr lang="en-US" dirty="0" smtClean="0"/>
              <a:t>If you didn’t care about # pieces in A, then there is simple algorithm to solve halving problem – involves just maximum matching where the vertices are the gene ends, edges between each pair of gene ends weighed by how many times that adjacency appears in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Restrictions on A make the problem harder </a:t>
            </a:r>
          </a:p>
          <a:p>
            <a:r>
              <a:rPr lang="en-US" dirty="0" smtClean="0"/>
              <a:t>Right now, I am considering the simpler case when I restrict all the genes to be positively oriented, </a:t>
            </a:r>
            <a:r>
              <a:rPr lang="en-US" dirty="0" err="1" smtClean="0"/>
              <a:t>ie</a:t>
            </a:r>
            <a:r>
              <a:rPr lang="en-US" dirty="0" smtClean="0"/>
              <a:t> no backwards facing genes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 of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chr</a:t>
            </a:r>
            <a:r>
              <a:rPr lang="en-US" dirty="0" smtClean="0"/>
              <a:t> can be represented as a directed graph, where each vertex is a specific copy of a gene</a:t>
            </a:r>
          </a:p>
          <a:p>
            <a:r>
              <a:rPr lang="en-US" dirty="0" smtClean="0"/>
              <a:t>1</a:t>
            </a:r>
            <a:r>
              <a:rPr lang="en-US" baseline="-25000" dirty="0" smtClean="0"/>
              <a:t>1</a:t>
            </a:r>
            <a:r>
              <a:rPr lang="en-US" dirty="0" smtClean="0"/>
              <a:t>2</a:t>
            </a:r>
            <a:r>
              <a:rPr lang="en-US" baseline="-25000" dirty="0" smtClean="0"/>
              <a:t>1</a:t>
            </a:r>
            <a:r>
              <a:rPr lang="en-US" dirty="0" smtClean="0"/>
              <a:t>1</a:t>
            </a:r>
            <a:r>
              <a:rPr lang="en-US" baseline="-25000" dirty="0" smtClean="0"/>
              <a:t>2</a:t>
            </a:r>
            <a:r>
              <a:rPr lang="en-US" dirty="0" smtClean="0"/>
              <a:t>2</a:t>
            </a:r>
            <a:r>
              <a:rPr lang="en-US" baseline="-25000" dirty="0" smtClean="0"/>
              <a:t>2 </a:t>
            </a:r>
            <a:r>
              <a:rPr lang="en-US" dirty="0" smtClean="0"/>
              <a:t> becomes 1</a:t>
            </a:r>
            <a:r>
              <a:rPr lang="en-US" baseline="-25000" dirty="0" smtClean="0"/>
              <a:t>1</a:t>
            </a:r>
            <a:r>
              <a:rPr lang="en-US" dirty="0" smtClean="0"/>
              <a:t>-&gt;2</a:t>
            </a:r>
            <a:r>
              <a:rPr lang="en-US" baseline="-25000" dirty="0" smtClean="0"/>
              <a:t>1</a:t>
            </a:r>
            <a:r>
              <a:rPr lang="en-US" dirty="0" smtClean="0"/>
              <a:t>-&gt;1</a:t>
            </a:r>
            <a:r>
              <a:rPr lang="en-US" baseline="-25000" dirty="0" smtClean="0"/>
              <a:t>2</a:t>
            </a:r>
            <a:r>
              <a:rPr lang="en-US" dirty="0" smtClean="0"/>
              <a:t>-&gt;2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Genome depicted is </a:t>
            </a:r>
            <a:r>
              <a:rPr lang="en-US" dirty="0" smtClean="0"/>
              <a:t>1</a:t>
            </a:r>
            <a:r>
              <a:rPr lang="en-US" baseline="-25000" dirty="0" smtClean="0"/>
              <a:t>1</a:t>
            </a:r>
            <a:r>
              <a:rPr lang="en-US" dirty="0" smtClean="0"/>
              <a:t>2</a:t>
            </a:r>
            <a:r>
              <a:rPr lang="en-US" baseline="-25000" dirty="0" smtClean="0"/>
              <a:t>1</a:t>
            </a:r>
            <a:r>
              <a:rPr lang="en-US" dirty="0" smtClean="0"/>
              <a:t>3</a:t>
            </a:r>
            <a:r>
              <a:rPr lang="en-US" baseline="-25000" dirty="0" smtClean="0"/>
              <a:t>1</a:t>
            </a:r>
            <a:r>
              <a:rPr lang="en-US" dirty="0" smtClean="0"/>
              <a:t>1</a:t>
            </a:r>
            <a:r>
              <a:rPr lang="en-US" baseline="-25000" dirty="0" smtClean="0"/>
              <a:t>2</a:t>
            </a:r>
            <a:r>
              <a:rPr lang="en-US" dirty="0" smtClean="0"/>
              <a:t>2</a:t>
            </a:r>
            <a:r>
              <a:rPr lang="en-US" baseline="-25000" dirty="0" smtClean="0"/>
              <a:t>2</a:t>
            </a:r>
            <a:r>
              <a:rPr lang="en-US" dirty="0" smtClean="0"/>
              <a:t>4</a:t>
            </a:r>
            <a:r>
              <a:rPr lang="en-US" baseline="-25000" dirty="0" smtClean="0"/>
              <a:t>2</a:t>
            </a:r>
            <a:r>
              <a:rPr lang="en-US" dirty="0" smtClean="0"/>
              <a:t>3</a:t>
            </a:r>
            <a:r>
              <a:rPr lang="en-US" baseline="-25000" dirty="0" smtClean="0"/>
              <a:t>2</a:t>
            </a:r>
            <a:r>
              <a:rPr lang="en-US" dirty="0" smtClean="0"/>
              <a:t>4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</a:p>
          <a:p>
            <a:r>
              <a:rPr lang="en-US" dirty="0" smtClean="0"/>
              <a:t>Grouped members of same gene family together.  View each family as 1 “big” vertex, so that graph has 4 vertices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31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866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Genome Halving – work in progress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Graph representation of problem</vt:lpstr>
      <vt:lpstr>PowerPoint Presentation</vt:lpstr>
      <vt:lpstr>PowerPoint Presentation</vt:lpstr>
      <vt:lpstr>PowerPoint Presentation</vt:lpstr>
      <vt:lpstr>PowerPoint Presentation</vt:lpstr>
      <vt:lpstr>Guided halving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glareprotector</dc:creator>
  <cp:lastModifiedBy>glareprotector</cp:lastModifiedBy>
  <cp:revision>34</cp:revision>
  <dcterms:created xsi:type="dcterms:W3CDTF">2011-08-16T17:41:03Z</dcterms:created>
  <dcterms:modified xsi:type="dcterms:W3CDTF">2011-08-17T10:30:05Z</dcterms:modified>
</cp:coreProperties>
</file>